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5"/>
  </p:notesMasterIdLst>
  <p:sldIdLst>
    <p:sldId id="256" r:id="rId2"/>
    <p:sldId id="265" r:id="rId3"/>
    <p:sldId id="266" r:id="rId4"/>
    <p:sldId id="267" r:id="rId5"/>
    <p:sldId id="269" r:id="rId6"/>
    <p:sldId id="271" r:id="rId7"/>
    <p:sldId id="272" r:id="rId8"/>
    <p:sldId id="273" r:id="rId9"/>
    <p:sldId id="274" r:id="rId10"/>
    <p:sldId id="275" r:id="rId11"/>
    <p:sldId id="276" r:id="rId12"/>
    <p:sldId id="280" r:id="rId13"/>
    <p:sldId id="28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509D0-4FF2-4A21-BDDA-8DECC2B393DC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41F4C-A5FA-4305-9AEF-303B4836F1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56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05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141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516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496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536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335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2160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178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480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269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372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9BA5B-1ADE-4FC9-929D-12401E3E1F79}" type="datetimeFigureOut">
              <a:rPr lang="en-IN" smtClean="0"/>
              <a:t>01-08-2020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F8DE3-43A2-4EE2-BC7B-DA07CF7EE1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778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1656183"/>
          </a:xfrm>
        </p:spPr>
        <p:txBody>
          <a:bodyPr>
            <a:normAutofit/>
          </a:bodyPr>
          <a:lstStyle/>
          <a:p>
            <a:r>
              <a:rPr lang="en-IN" sz="3100" dirty="0" smtClean="0">
                <a:solidFill>
                  <a:schemeClr val="tx2"/>
                </a:solidFill>
              </a:rPr>
              <a:t>The  Cellular Components of the Blood</a:t>
            </a:r>
            <a:br>
              <a:rPr lang="en-IN" sz="3100" dirty="0" smtClean="0">
                <a:solidFill>
                  <a:schemeClr val="tx2"/>
                </a:solidFill>
              </a:rPr>
            </a:br>
            <a:r>
              <a:rPr lang="en-IN" sz="2200" dirty="0" smtClean="0">
                <a:solidFill>
                  <a:schemeClr val="tx2"/>
                </a:solidFill>
              </a:rPr>
              <a:t>By </a:t>
            </a:r>
            <a:r>
              <a:rPr lang="en-IN" sz="2200" dirty="0" err="1" smtClean="0">
                <a:solidFill>
                  <a:schemeClr val="tx2"/>
                </a:solidFill>
              </a:rPr>
              <a:t>Mr.</a:t>
            </a:r>
            <a:r>
              <a:rPr lang="en-IN" sz="2200" dirty="0" smtClean="0">
                <a:solidFill>
                  <a:schemeClr val="tx2"/>
                </a:solidFill>
              </a:rPr>
              <a:t> F. John Livingston,</a:t>
            </a:r>
            <a:br>
              <a:rPr lang="en-IN" sz="2200" dirty="0" smtClean="0">
                <a:solidFill>
                  <a:schemeClr val="tx2"/>
                </a:solidFill>
              </a:rPr>
            </a:br>
            <a:r>
              <a:rPr lang="en-IN" sz="1600" i="1" dirty="0" smtClean="0">
                <a:solidFill>
                  <a:schemeClr val="tx2"/>
                </a:solidFill>
              </a:rPr>
              <a:t>Tutor in Medical Laboratory Technology,</a:t>
            </a:r>
            <a:br>
              <a:rPr lang="en-IN" sz="1600" i="1" dirty="0" smtClean="0">
                <a:solidFill>
                  <a:schemeClr val="tx2"/>
                </a:solidFill>
              </a:rPr>
            </a:br>
            <a:r>
              <a:rPr lang="en-IN" sz="1600" i="1" dirty="0" err="1" smtClean="0">
                <a:solidFill>
                  <a:schemeClr val="tx2"/>
                </a:solidFill>
              </a:rPr>
              <a:t>B.Voc</a:t>
            </a:r>
            <a:r>
              <a:rPr lang="en-IN" sz="1600" i="1" dirty="0" smtClean="0">
                <a:solidFill>
                  <a:schemeClr val="tx2"/>
                </a:solidFill>
              </a:rPr>
              <a:t> Degree Programs, American College </a:t>
            </a:r>
            <a:r>
              <a:rPr lang="en-IN" sz="1600" i="1" dirty="0" smtClean="0">
                <a:solidFill>
                  <a:schemeClr val="tx2"/>
                </a:solidFill>
              </a:rPr>
              <a:t>-Community </a:t>
            </a:r>
            <a:r>
              <a:rPr lang="en-IN" sz="1600" i="1" dirty="0" smtClean="0">
                <a:solidFill>
                  <a:schemeClr val="tx2"/>
                </a:solidFill>
              </a:rPr>
              <a:t>College, The American College, Madurai</a:t>
            </a:r>
            <a:endParaRPr lang="en-IN" sz="1600" i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5" descr="C:\Users\ELCOT\Documents\Downloads\Haematology display picture RBCs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2000"/>
                    </a14:imgEffect>
                    <a14:imgEffect>
                      <a14:brightnessContrast bright="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5"/>
            <a:ext cx="6480720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1055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Monocytes</a:t>
            </a:r>
          </a:p>
        </p:txBody>
      </p:sp>
      <p:pic>
        <p:nvPicPr>
          <p:cNvPr id="4" name="Content Placeholder 3" descr="ps wbc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 r="77000"/>
          <a:stretch>
            <a:fillRect/>
          </a:stretch>
        </p:blipFill>
        <p:spPr bwMode="auto">
          <a:xfrm>
            <a:off x="7164288" y="1412776"/>
            <a:ext cx="1512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576" y="2551837"/>
            <a:ext cx="61024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b="1" dirty="0" smtClean="0"/>
              <a:t>Size:</a:t>
            </a:r>
            <a:r>
              <a:rPr lang="en-US" sz="2000" dirty="0" smtClean="0"/>
              <a:t> 16-22 micro mu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3–7% of leukocytes are Monocytes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Largest and thinnest leukocytes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i="1" dirty="0" smtClean="0"/>
              <a:t>Kidney-shaped thin nuclei</a:t>
            </a:r>
            <a:r>
              <a:rPr lang="en-US" sz="2000" dirty="0" smtClean="0"/>
              <a:t>, made up of fine thin chromatin, light can pass through it.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i="1" dirty="0" smtClean="0"/>
              <a:t>Plenty of sky blue cytoplasm </a:t>
            </a:r>
            <a:r>
              <a:rPr lang="en-US" sz="2000" dirty="0" smtClean="0"/>
              <a:t>with vacuoles.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Called as </a:t>
            </a:r>
            <a:r>
              <a:rPr lang="en-US" sz="2000" b="1" i="1" dirty="0" smtClean="0"/>
              <a:t>Scavenger cells</a:t>
            </a:r>
            <a:r>
              <a:rPr lang="en-US" sz="2000" dirty="0" smtClean="0"/>
              <a:t>, removes dead cells from the circulation</a:t>
            </a: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 smtClean="0"/>
              <a:t>Phagocytosis</a:t>
            </a:r>
            <a:r>
              <a:rPr lang="en-US" sz="2000" dirty="0" smtClean="0"/>
              <a:t> in action(engulfing –eating up)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 They leave the circulation, enter tissue, and </a:t>
            </a:r>
            <a:r>
              <a:rPr lang="en-US" sz="2000" b="1" i="1" dirty="0" smtClean="0"/>
              <a:t>differentiate</a:t>
            </a:r>
            <a:r>
              <a:rPr lang="en-US" sz="2000" dirty="0" smtClean="0"/>
              <a:t> into macrophages</a:t>
            </a:r>
            <a:endParaRPr lang="en-US" sz="2000" dirty="0"/>
          </a:p>
        </p:txBody>
      </p:sp>
      <p:pic>
        <p:nvPicPr>
          <p:cNvPr id="3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5724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Platelets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94" y="1700808"/>
            <a:ext cx="1239576" cy="115212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25132" y="1997839"/>
            <a:ext cx="61744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400" dirty="0" smtClean="0"/>
              <a:t>Size: 1-3 micron mu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N" sz="2400" dirty="0" smtClean="0"/>
              <a:t>Normal: 1,50,000 – 4,00,000/</a:t>
            </a:r>
            <a:r>
              <a:rPr lang="en-IN" sz="2400" dirty="0" err="1" smtClean="0"/>
              <a:t>cumm</a:t>
            </a:r>
            <a:endParaRPr lang="en-IN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IN" sz="2400" dirty="0" smtClean="0"/>
              <a:t>Their granules contain </a:t>
            </a:r>
            <a:r>
              <a:rPr lang="en-IN" sz="2400" b="1" i="1" dirty="0" smtClean="0"/>
              <a:t>serotonin, Ca2+, enzymes, ADP, and platelet-derived growth factor (PDGF)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N" sz="2400" b="1" i="1" dirty="0" smtClean="0"/>
              <a:t>Platelets involves </a:t>
            </a:r>
            <a:r>
              <a:rPr lang="en-IN" sz="2400" dirty="0" smtClean="0"/>
              <a:t>in  </a:t>
            </a:r>
            <a:r>
              <a:rPr lang="en-IN" sz="2400" b="1" i="1" dirty="0" smtClean="0"/>
              <a:t>clotting mechanism </a:t>
            </a:r>
            <a:r>
              <a:rPr lang="en-IN" sz="2400" dirty="0" smtClean="0"/>
              <a:t>by forming a temporary plug that helps seal breaks in blood vessels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N" sz="2400" b="1" i="1" dirty="0" smtClean="0"/>
              <a:t>Platelets not involved </a:t>
            </a:r>
            <a:r>
              <a:rPr lang="en-IN" sz="2400" dirty="0" smtClean="0"/>
              <a:t>in clotting are </a:t>
            </a:r>
            <a:r>
              <a:rPr lang="en-IN" sz="2400" i="1" dirty="0" smtClean="0"/>
              <a:t>kept inactive by </a:t>
            </a:r>
            <a:r>
              <a:rPr lang="en-IN" sz="2400" b="1" i="1" dirty="0" smtClean="0"/>
              <a:t>Nitric Oxide (NO) and prostaglandins</a:t>
            </a:r>
            <a:endParaRPr lang="en-IN" sz="24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40047"/>
            <a:ext cx="1883701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6255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White Blood Cells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56792"/>
            <a:ext cx="828091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500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IN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sz="36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en-US" sz="7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</a:t>
            </a:r>
            <a:r>
              <a:rPr lang="en-US" sz="8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The  </a:t>
            </a:r>
            <a:r>
              <a:rPr lang="en-US" sz="80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End</a:t>
            </a:r>
            <a:br>
              <a:rPr lang="en-US" sz="80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endParaRPr lang="en-US" sz="80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6038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Formed </a:t>
            </a:r>
            <a:r>
              <a:rPr lang="en-IN" b="1" dirty="0" smtClean="0"/>
              <a:t>Elements</a:t>
            </a:r>
            <a:r>
              <a:rPr lang="en-IN" dirty="0" smtClean="0"/>
              <a:t> </a:t>
            </a:r>
            <a:r>
              <a:rPr lang="en-IN" b="1" dirty="0" smtClean="0"/>
              <a:t>of the Blood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Formed elements </a:t>
            </a:r>
            <a:r>
              <a:rPr lang="en-IN" dirty="0" smtClean="0"/>
              <a:t>are the cells </a:t>
            </a:r>
          </a:p>
          <a:p>
            <a:r>
              <a:rPr lang="en-IN" dirty="0" smtClean="0"/>
              <a:t>Comprise </a:t>
            </a:r>
            <a:r>
              <a:rPr lang="en-IN" dirty="0"/>
              <a:t>45% of </a:t>
            </a:r>
            <a:r>
              <a:rPr lang="en-IN" dirty="0" smtClean="0"/>
              <a:t>blood volume</a:t>
            </a:r>
            <a:endParaRPr lang="en-IN" dirty="0"/>
          </a:p>
          <a:p>
            <a:r>
              <a:rPr lang="en-IN" dirty="0"/>
              <a:t>Erythrocytes, leukocytes, and platelets make up the formed elements</a:t>
            </a:r>
          </a:p>
          <a:p>
            <a:r>
              <a:rPr lang="en-IN" b="1" i="1" dirty="0" smtClean="0"/>
              <a:t>WBCs</a:t>
            </a:r>
            <a:r>
              <a:rPr lang="en-IN" i="1" dirty="0" smtClean="0"/>
              <a:t> </a:t>
            </a:r>
            <a:r>
              <a:rPr lang="en-IN" i="1" dirty="0"/>
              <a:t>are </a:t>
            </a:r>
            <a:r>
              <a:rPr lang="en-IN" b="1" i="1" dirty="0"/>
              <a:t>complete </a:t>
            </a:r>
            <a:r>
              <a:rPr lang="en-IN" b="1" i="1" dirty="0" smtClean="0"/>
              <a:t>cells, </a:t>
            </a:r>
            <a:r>
              <a:rPr lang="en-IN" dirty="0" smtClean="0"/>
              <a:t>contain nucleus and organelles.</a:t>
            </a:r>
            <a:endParaRPr lang="en-IN" dirty="0"/>
          </a:p>
          <a:p>
            <a:r>
              <a:rPr lang="en-IN" b="1" i="1" dirty="0"/>
              <a:t>RBCs</a:t>
            </a:r>
            <a:r>
              <a:rPr lang="en-IN" i="1" dirty="0"/>
              <a:t> have </a:t>
            </a:r>
            <a:r>
              <a:rPr lang="en-IN" b="1" i="1" dirty="0"/>
              <a:t>no nuclei or organelles</a:t>
            </a:r>
            <a:r>
              <a:rPr lang="en-IN" dirty="0"/>
              <a:t>, </a:t>
            </a:r>
            <a:endParaRPr lang="en-IN" dirty="0" smtClean="0"/>
          </a:p>
          <a:p>
            <a:r>
              <a:rPr lang="en-IN" dirty="0" smtClean="0"/>
              <a:t> </a:t>
            </a:r>
            <a:r>
              <a:rPr lang="en-IN" b="1" i="1" dirty="0" smtClean="0"/>
              <a:t>Platelets</a:t>
            </a:r>
            <a:r>
              <a:rPr lang="en-IN" i="1" dirty="0" smtClean="0"/>
              <a:t> </a:t>
            </a:r>
            <a:r>
              <a:rPr lang="en-IN" i="1" dirty="0"/>
              <a:t>are just cell </a:t>
            </a:r>
            <a:r>
              <a:rPr lang="en-IN" b="1" i="1" dirty="0" smtClean="0"/>
              <a:t>fragments, no nucleus present</a:t>
            </a:r>
            <a:endParaRPr lang="en-IN" b="1" i="1" dirty="0"/>
          </a:p>
          <a:p>
            <a:r>
              <a:rPr lang="en-IN" b="1" i="1" dirty="0" smtClean="0"/>
              <a:t>Life Span</a:t>
            </a:r>
            <a:r>
              <a:rPr lang="en-IN" dirty="0" smtClean="0"/>
              <a:t>: Most </a:t>
            </a:r>
            <a:r>
              <a:rPr lang="en-IN" dirty="0"/>
              <a:t>formed elements survive in the bloodstream for only a few </a:t>
            </a:r>
            <a:r>
              <a:rPr lang="en-IN" dirty="0" smtClean="0"/>
              <a:t>days. </a:t>
            </a:r>
            <a:r>
              <a:rPr lang="en-IN" b="1" i="1" dirty="0" smtClean="0"/>
              <a:t>RBCs 120 </a:t>
            </a:r>
            <a:r>
              <a:rPr lang="en-IN" dirty="0" smtClean="0"/>
              <a:t>days, </a:t>
            </a:r>
            <a:r>
              <a:rPr lang="en-IN" b="1" i="1" dirty="0" smtClean="0"/>
              <a:t>WBCs uncertain </a:t>
            </a:r>
            <a:r>
              <a:rPr lang="en-IN" dirty="0" smtClean="0"/>
              <a:t>and </a:t>
            </a:r>
            <a:r>
              <a:rPr lang="en-IN" b="1" i="1" dirty="0" smtClean="0"/>
              <a:t>Platelets for 3- 9 </a:t>
            </a:r>
            <a:r>
              <a:rPr lang="en-IN" dirty="0" smtClean="0"/>
              <a:t>days</a:t>
            </a:r>
            <a:endParaRPr lang="en-IN" dirty="0"/>
          </a:p>
          <a:p>
            <a:endParaRPr lang="en-IN" dirty="0"/>
          </a:p>
        </p:txBody>
      </p:sp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2680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sz="3100" b="1" dirty="0"/>
              <a:t>Erythrocytes (RBCs</a:t>
            </a:r>
            <a:r>
              <a:rPr lang="en-IN" sz="3100" b="1" dirty="0" smtClean="0"/>
              <a:t>)</a:t>
            </a:r>
            <a:br>
              <a:rPr lang="en-IN" sz="3100" b="1" dirty="0" smtClean="0"/>
            </a:br>
            <a:r>
              <a:rPr lang="en-IN" sz="3600" b="1" dirty="0" smtClean="0"/>
              <a:t>*  </a:t>
            </a:r>
            <a:r>
              <a:rPr lang="en-IN" sz="2200" b="1" dirty="0" smtClean="0"/>
              <a:t>Biconcave Shape </a:t>
            </a:r>
            <a:br>
              <a:rPr lang="en-IN" sz="2200" b="1" dirty="0" smtClean="0"/>
            </a:br>
            <a:r>
              <a:rPr lang="en-IN" sz="2200" b="1" dirty="0" smtClean="0"/>
              <a:t>*  1/3 </a:t>
            </a:r>
            <a:r>
              <a:rPr lang="en-IN" sz="2200" b="1" dirty="0"/>
              <a:t>Centre Pallor &amp; 2/3 </a:t>
            </a:r>
            <a:r>
              <a:rPr lang="en-IN" sz="2200" b="1" dirty="0" err="1" smtClean="0"/>
              <a:t>Haemoglobinized</a:t>
            </a:r>
            <a:r>
              <a:rPr lang="en-IN" sz="2200" b="1" dirty="0" smtClean="0"/>
              <a:t> area</a:t>
            </a:r>
            <a:br>
              <a:rPr lang="en-IN" sz="2200" b="1" dirty="0" smtClean="0"/>
            </a:br>
            <a:r>
              <a:rPr lang="en-IN" sz="2200" b="1" dirty="0" smtClean="0"/>
              <a:t>* Size: 7.5 micron mu diameter and 2.0 micron mu in thickness</a:t>
            </a:r>
            <a:r>
              <a:rPr lang="en-IN" sz="4000" b="1" dirty="0"/>
              <a:t/>
            </a:r>
            <a:br>
              <a:rPr lang="en-IN" sz="4000" b="1" dirty="0"/>
            </a:br>
            <a:r>
              <a:rPr lang="en-IN" sz="2200" dirty="0"/>
              <a:t/>
            </a:r>
            <a:br>
              <a:rPr lang="en-IN" sz="2200" dirty="0"/>
            </a:br>
            <a:endParaRPr lang="en-IN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3670" y="2852936"/>
            <a:ext cx="3196659" cy="32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000" b="1" dirty="0" smtClean="0"/>
              <a:t/>
            </a:r>
            <a:br>
              <a:rPr lang="en-IN" sz="4000" b="1" dirty="0" smtClean="0"/>
            </a:br>
            <a:r>
              <a:rPr lang="en-IN" sz="4000" b="1" dirty="0" smtClean="0"/>
              <a:t>Functions </a:t>
            </a:r>
            <a:r>
              <a:rPr lang="en-IN" sz="4000" b="1" dirty="0"/>
              <a:t>of Red Blood Cells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b="1" dirty="0" smtClean="0"/>
              <a:t>Transports Gases :</a:t>
            </a:r>
          </a:p>
          <a:p>
            <a:r>
              <a:rPr lang="en-IN" sz="2400" dirty="0" smtClean="0"/>
              <a:t>Carry </a:t>
            </a:r>
            <a:r>
              <a:rPr lang="en-IN" sz="2400" b="1" dirty="0" smtClean="0"/>
              <a:t>Oxygen</a:t>
            </a:r>
            <a:r>
              <a:rPr lang="en-IN" sz="2400" dirty="0" smtClean="0"/>
              <a:t> (O2) from the lungs to the body tissues</a:t>
            </a:r>
          </a:p>
          <a:p>
            <a:endParaRPr lang="en-IN" sz="2400" dirty="0" smtClean="0"/>
          </a:p>
          <a:p>
            <a:r>
              <a:rPr lang="en-IN" sz="2400" dirty="0" smtClean="0"/>
              <a:t> Carry( Removes) </a:t>
            </a:r>
            <a:r>
              <a:rPr lang="en-IN" sz="2400" b="1" dirty="0" smtClean="0"/>
              <a:t>Carbon dioxide (CO2)</a:t>
            </a:r>
            <a:r>
              <a:rPr lang="en-IN" sz="2400" dirty="0" smtClean="0"/>
              <a:t>as a waste from the tissues to the lungs.</a:t>
            </a:r>
          </a:p>
          <a:p>
            <a:endParaRPr lang="en-IN" sz="2400" dirty="0" smtClean="0"/>
          </a:p>
          <a:p>
            <a:r>
              <a:rPr lang="en-IN" sz="2800" b="1" dirty="0" smtClean="0"/>
              <a:t>Haemoglobin(</a:t>
            </a:r>
            <a:r>
              <a:rPr lang="en-IN" sz="2800" b="1" dirty="0" err="1" smtClean="0"/>
              <a:t>Hgb</a:t>
            </a:r>
            <a:r>
              <a:rPr lang="en-IN" sz="2800" b="1" dirty="0" smtClean="0"/>
              <a:t>):  </a:t>
            </a:r>
            <a:r>
              <a:rPr lang="en-IN" sz="2400" dirty="0" smtClean="0"/>
              <a:t>The blood pigment involves in transport of gases.</a:t>
            </a:r>
          </a:p>
          <a:p>
            <a:endParaRPr lang="en-IN" sz="2400" dirty="0" smtClean="0"/>
          </a:p>
          <a:p>
            <a:r>
              <a:rPr lang="en-IN" sz="2400" dirty="0" smtClean="0"/>
              <a:t>Helps maintain </a:t>
            </a:r>
            <a:r>
              <a:rPr lang="en-IN" sz="2400" b="1" dirty="0" smtClean="0"/>
              <a:t>“Acid- Base Balance”.</a:t>
            </a:r>
          </a:p>
          <a:p>
            <a:endParaRPr lang="en-IN" dirty="0"/>
          </a:p>
        </p:txBody>
      </p:sp>
      <p:pic>
        <p:nvPicPr>
          <p:cNvPr id="4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 Leukocytes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b="1" dirty="0" smtClean="0"/>
              <a:t>Granulocytes </a:t>
            </a:r>
            <a:r>
              <a:rPr lang="en-IN" dirty="0" smtClean="0"/>
              <a:t>( White blood Cells </a:t>
            </a:r>
            <a:r>
              <a:rPr lang="en-IN" b="1" i="1" dirty="0" smtClean="0"/>
              <a:t>with granules </a:t>
            </a:r>
            <a:r>
              <a:rPr lang="en-IN" dirty="0" smtClean="0"/>
              <a:t>in their cytoplasm)</a:t>
            </a:r>
          </a:p>
          <a:p>
            <a:r>
              <a:rPr lang="en-IN" dirty="0" smtClean="0"/>
              <a:t>Ex: Neutrophil, Eosinophil &amp; Basophil</a:t>
            </a:r>
          </a:p>
          <a:p>
            <a:endParaRPr lang="en-IN" dirty="0" smtClean="0"/>
          </a:p>
          <a:p>
            <a:r>
              <a:rPr lang="en-IN" b="1" dirty="0" smtClean="0"/>
              <a:t> </a:t>
            </a:r>
            <a:r>
              <a:rPr lang="en-IN" b="1" dirty="0" err="1" smtClean="0"/>
              <a:t>Agranulocytes</a:t>
            </a:r>
            <a:r>
              <a:rPr lang="en-IN" dirty="0" smtClean="0"/>
              <a:t>( White blood Cells </a:t>
            </a:r>
            <a:r>
              <a:rPr lang="en-IN" b="1" i="1" dirty="0" smtClean="0"/>
              <a:t>with out granules</a:t>
            </a:r>
            <a:r>
              <a:rPr lang="en-IN" dirty="0" smtClean="0"/>
              <a:t> in their cytoplasm)</a:t>
            </a:r>
          </a:p>
          <a:p>
            <a:r>
              <a:rPr lang="en-IN" dirty="0" smtClean="0"/>
              <a:t>Ex: Lymphocyte &amp; Monocyte</a:t>
            </a:r>
          </a:p>
          <a:p>
            <a:endParaRPr lang="en-IN" dirty="0" smtClean="0"/>
          </a:p>
          <a:p>
            <a:r>
              <a:rPr lang="en-IN" b="1" dirty="0" smtClean="0"/>
              <a:t>* Macrophage( Nucleated Cells):  </a:t>
            </a:r>
            <a:r>
              <a:rPr lang="en-IN" dirty="0" smtClean="0"/>
              <a:t>Immune  cells that recognize, engulf and destroy target cells – they accumulate damaged and dead cells</a:t>
            </a:r>
          </a:p>
          <a:p>
            <a:r>
              <a:rPr lang="en-IN" dirty="0" smtClean="0"/>
              <a:t> </a:t>
            </a:r>
            <a:endParaRPr lang="en-IN" dirty="0"/>
          </a:p>
        </p:txBody>
      </p:sp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Granulocytes: Neutrophils</a:t>
            </a: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sz="2700" dirty="0" smtClean="0"/>
              <a:t>(</a:t>
            </a:r>
            <a:r>
              <a:rPr lang="en-IN" sz="2700" dirty="0" err="1" smtClean="0"/>
              <a:t>Polymorphonuclear</a:t>
            </a:r>
            <a:r>
              <a:rPr lang="en-IN" sz="2700" dirty="0" smtClean="0"/>
              <a:t> leukocytes) Neutrophil and Band form</a:t>
            </a:r>
            <a:endParaRPr lang="en-IN" dirty="0"/>
          </a:p>
        </p:txBody>
      </p:sp>
      <p:pic>
        <p:nvPicPr>
          <p:cNvPr id="5" name="Content Placeholder 4" descr="ps wbc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0" t="35025" r="19000" b="37564"/>
          <a:stretch>
            <a:fillRect/>
          </a:stretch>
        </p:blipFill>
        <p:spPr bwMode="auto">
          <a:xfrm>
            <a:off x="6511408" y="1591849"/>
            <a:ext cx="1800200" cy="17281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5" descr="ps wbc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0" b="64975"/>
          <a:stretch>
            <a:fillRect/>
          </a:stretch>
        </p:blipFill>
        <p:spPr bwMode="auto">
          <a:xfrm>
            <a:off x="6588225" y="4149080"/>
            <a:ext cx="1723384" cy="160082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Rectangle 6"/>
          <p:cNvSpPr/>
          <p:nvPr/>
        </p:nvSpPr>
        <p:spPr>
          <a:xfrm>
            <a:off x="1115616" y="2449649"/>
            <a:ext cx="51845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Size: 12-14 micron mu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65-75% of total WBC’s are neutrophils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Contains </a:t>
            </a:r>
            <a:r>
              <a:rPr lang="en-US" sz="2000" b="1" i="1" dirty="0" err="1" smtClean="0"/>
              <a:t>Azurophilic</a:t>
            </a:r>
            <a:r>
              <a:rPr lang="en-US" sz="2000" b="1" i="1" dirty="0" smtClean="0"/>
              <a:t> </a:t>
            </a:r>
            <a:r>
              <a:rPr lang="en-US" sz="2000" dirty="0" smtClean="0"/>
              <a:t>( Neutral color) granules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Take up both </a:t>
            </a:r>
            <a:r>
              <a:rPr lang="en-US" sz="2000" b="1" i="1" dirty="0" smtClean="0"/>
              <a:t>acidic and basic</a:t>
            </a:r>
            <a:r>
              <a:rPr lang="en-US" sz="2000" dirty="0" smtClean="0"/>
              <a:t> dyes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Give the cytoplasm a </a:t>
            </a:r>
            <a:r>
              <a:rPr lang="en-US" sz="2000" b="1" dirty="0" smtClean="0"/>
              <a:t>lilac</a:t>
            </a:r>
            <a:r>
              <a:rPr lang="en-US" sz="2000" dirty="0" smtClean="0"/>
              <a:t> color, light bluish pink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Contain</a:t>
            </a:r>
            <a:r>
              <a:rPr lang="en-US" sz="2000" dirty="0" smtClean="0"/>
              <a:t> peroxidases, hydrolytic enzymes, and </a:t>
            </a:r>
            <a:r>
              <a:rPr lang="en-US" sz="2000" dirty="0" err="1" smtClean="0"/>
              <a:t>defensins</a:t>
            </a:r>
            <a:r>
              <a:rPr lang="en-US" sz="2000" dirty="0" smtClean="0"/>
              <a:t> (antibiotic in nature like proteins)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Neutrophils are our body’s bacteria </a:t>
            </a:r>
            <a:r>
              <a:rPr lang="en-US" sz="2000" b="1" i="1" dirty="0" smtClean="0"/>
              <a:t>slayers</a:t>
            </a:r>
            <a:endParaRPr lang="en-US" sz="2000" b="1" i="1" dirty="0"/>
          </a:p>
        </p:txBody>
      </p:sp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5749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Granulocytes: </a:t>
            </a:r>
            <a:r>
              <a:rPr lang="en-IN" sz="4000" dirty="0" err="1"/>
              <a:t>Eosinophils</a:t>
            </a:r>
            <a:r>
              <a:rPr lang="en-IN" sz="4000" dirty="0"/>
              <a:t> </a:t>
            </a:r>
          </a:p>
        </p:txBody>
      </p:sp>
      <p:pic>
        <p:nvPicPr>
          <p:cNvPr id="6" name="Picture 5" descr="ps wbc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9" b="64975"/>
          <a:stretch>
            <a:fillRect/>
          </a:stretch>
        </p:blipFill>
        <p:spPr bwMode="auto">
          <a:xfrm>
            <a:off x="6876256" y="1628764"/>
            <a:ext cx="1196975" cy="108013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Rectangle 2"/>
          <p:cNvSpPr/>
          <p:nvPr/>
        </p:nvSpPr>
        <p:spPr>
          <a:xfrm>
            <a:off x="755576" y="1997839"/>
            <a:ext cx="6102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2400" dirty="0"/>
              <a:t>Size: 12-14 micron mu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2400" dirty="0"/>
              <a:t>1–4% of WBCs are </a:t>
            </a:r>
            <a:r>
              <a:rPr lang="en-IN" sz="2400" dirty="0" err="1"/>
              <a:t>Eosinophis</a:t>
            </a:r>
            <a:endParaRPr lang="en-IN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IN" sz="2400" b="1" i="1" dirty="0"/>
              <a:t>Orange- red </a:t>
            </a:r>
            <a:r>
              <a:rPr lang="en-IN" sz="2400" dirty="0"/>
              <a:t>granule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2400" dirty="0"/>
              <a:t> </a:t>
            </a:r>
            <a:r>
              <a:rPr lang="en-IN" sz="2400" b="1" i="1" dirty="0"/>
              <a:t>Spectacle shape </a:t>
            </a:r>
            <a:r>
              <a:rPr lang="en-IN" sz="2400" dirty="0"/>
              <a:t>(</a:t>
            </a:r>
            <a:r>
              <a:rPr lang="en-IN" sz="2400" dirty="0" err="1"/>
              <a:t>bilobed</a:t>
            </a:r>
            <a:r>
              <a:rPr lang="en-IN" sz="2400" dirty="0"/>
              <a:t>) nuclei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2400" dirty="0"/>
              <a:t>Function: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2400" dirty="0"/>
              <a:t>Lead the body’s </a:t>
            </a:r>
            <a:r>
              <a:rPr lang="en-IN" sz="2400" b="1" i="1" dirty="0"/>
              <a:t>counter attack </a:t>
            </a:r>
            <a:r>
              <a:rPr lang="en-IN" sz="2400" dirty="0"/>
              <a:t>against parasitic infections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2400" b="1" i="1" dirty="0"/>
              <a:t>Lessen</a:t>
            </a:r>
            <a:r>
              <a:rPr lang="en-IN" sz="2400" dirty="0"/>
              <a:t> the severity of allergies by phagocytizing immune complexes (ending allergic reactions)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4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9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Granulocytes: Basophils</a:t>
            </a:r>
          </a:p>
        </p:txBody>
      </p:sp>
      <p:pic>
        <p:nvPicPr>
          <p:cNvPr id="4" name="Content Placeholder 3" descr="ps wbc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0" t="53299" b="16441"/>
          <a:stretch>
            <a:fillRect/>
          </a:stretch>
        </p:blipFill>
        <p:spPr bwMode="auto">
          <a:xfrm>
            <a:off x="6864603" y="1446882"/>
            <a:ext cx="1307798" cy="137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2136339"/>
            <a:ext cx="617443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Size: 8-10 micron mu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dirty="0" smtClean="0"/>
              <a:t>0.5-1% of all WBCs are Basophils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Have Kidney or bean shaped nuclei with one or two conspicuous constrictions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Large and small </a:t>
            </a:r>
            <a:r>
              <a:rPr lang="en-US" b="1" dirty="0"/>
              <a:t>purplish-black</a:t>
            </a:r>
            <a:r>
              <a:rPr lang="en-US" dirty="0"/>
              <a:t> </a:t>
            </a:r>
            <a:r>
              <a:rPr lang="en-US" i="1" dirty="0"/>
              <a:t>(basophilic) </a:t>
            </a:r>
            <a:r>
              <a:rPr lang="en-US" dirty="0"/>
              <a:t>granules that contain </a:t>
            </a:r>
            <a:r>
              <a:rPr lang="en-US" dirty="0" smtClean="0"/>
              <a:t>histamine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Granules are </a:t>
            </a:r>
            <a:r>
              <a:rPr lang="en-US" b="1" i="1" dirty="0" smtClean="0"/>
              <a:t>numerous and fully occupy </a:t>
            </a:r>
            <a:r>
              <a:rPr lang="en-US" dirty="0" smtClean="0"/>
              <a:t>the cytoplasm and even present over the nucleus -  nucleus is not clearly seen.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Functionally similar to </a:t>
            </a:r>
            <a:r>
              <a:rPr lang="en-US" b="1" dirty="0" smtClean="0"/>
              <a:t>mast cells</a:t>
            </a:r>
            <a:r>
              <a:rPr lang="en-US" dirty="0" smtClean="0"/>
              <a:t> ( a migrant cells of connective tissue, contains histamine &amp; heparin, involves in immune &amp; </a:t>
            </a:r>
            <a:r>
              <a:rPr lang="en-US" dirty="0" err="1" smtClean="0"/>
              <a:t>neuro</a:t>
            </a:r>
            <a:r>
              <a:rPr lang="en-US" dirty="0" smtClean="0"/>
              <a:t>-immune system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Histamine: </a:t>
            </a:r>
            <a:r>
              <a:rPr lang="en-US" dirty="0" smtClean="0"/>
              <a:t>Inflammatory chemical that acts as a vasodilator and attracts other WBCs (antihistamines counter this effect)</a:t>
            </a:r>
            <a:endParaRPr lang="en-US" dirty="0"/>
          </a:p>
        </p:txBody>
      </p:sp>
      <p:pic>
        <p:nvPicPr>
          <p:cNvPr id="3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2649" y="5510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IN" sz="4000" dirty="0" err="1" smtClean="0"/>
              <a:t>Agranulocytes</a:t>
            </a:r>
            <a:r>
              <a:rPr lang="en-IN" sz="4000" dirty="0" smtClean="0"/>
              <a:t>: Lymphocyte</a:t>
            </a:r>
            <a:endParaRPr lang="en-IN" sz="3200" dirty="0"/>
          </a:p>
        </p:txBody>
      </p:sp>
      <p:pic>
        <p:nvPicPr>
          <p:cNvPr id="4" name="Content Placeholder 3" descr="ps wbc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48730" r="56999" b="26904"/>
          <a:stretch>
            <a:fillRect/>
          </a:stretch>
        </p:blipFill>
        <p:spPr bwMode="auto">
          <a:xfrm>
            <a:off x="7164288" y="1484784"/>
            <a:ext cx="144208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576" y="1859340"/>
            <a:ext cx="6102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Size: </a:t>
            </a:r>
            <a:r>
              <a:rPr lang="en-US" dirty="0" smtClean="0"/>
              <a:t>Large Lymphocytes: 12-15 micron mu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(Small Lymphocytes: 7-8 micron mu)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20-25% or more of WBCs are Lymphocytes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Nucleus:</a:t>
            </a:r>
            <a:r>
              <a:rPr lang="en-US" dirty="0" smtClean="0"/>
              <a:t> Large, dark-purple, circular nuclei made up of </a:t>
            </a:r>
            <a:r>
              <a:rPr lang="en-US" b="1" i="1" dirty="0" smtClean="0"/>
              <a:t>fully condensed chromatin </a:t>
            </a:r>
            <a:r>
              <a:rPr lang="en-US" dirty="0" smtClean="0"/>
              <a:t>with a thin rim of blue cytoplasm ( only very little amount of cytoplasm in small lymphocytes)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Found mostly </a:t>
            </a:r>
            <a:r>
              <a:rPr lang="en-US" b="1" i="1" dirty="0" smtClean="0"/>
              <a:t>enmeshed in lymphoid tissue</a:t>
            </a:r>
            <a:r>
              <a:rPr lang="en-US" dirty="0" smtClean="0"/>
              <a:t> (some are </a:t>
            </a:r>
            <a:r>
              <a:rPr lang="en-US" b="1" i="1" dirty="0" smtClean="0"/>
              <a:t>circulate</a:t>
            </a:r>
            <a:r>
              <a:rPr lang="en-US" dirty="0" smtClean="0"/>
              <a:t> in the blood)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Most important cells of the immune system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There are </a:t>
            </a:r>
            <a:r>
              <a:rPr lang="en-US" i="1" dirty="0" smtClean="0"/>
              <a:t>two </a:t>
            </a:r>
            <a:r>
              <a:rPr lang="en-US" b="1" i="1" dirty="0" smtClean="0"/>
              <a:t>types of lymphocytes</a:t>
            </a:r>
            <a:r>
              <a:rPr lang="en-US" i="1" dirty="0" smtClean="0"/>
              <a:t>: </a:t>
            </a:r>
            <a:r>
              <a:rPr lang="en-US" dirty="0" smtClean="0"/>
              <a:t>T cells and B cells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T cells </a:t>
            </a:r>
            <a:r>
              <a:rPr lang="en-US" dirty="0" smtClean="0"/>
              <a:t>-  attack foreign cells directly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B cells  - </a:t>
            </a:r>
            <a:r>
              <a:rPr lang="en-US" dirty="0" smtClean="0"/>
              <a:t>give rise to plasma cells, which produce antibodies</a:t>
            </a:r>
            <a:endParaRPr lang="en-US" dirty="0"/>
          </a:p>
        </p:txBody>
      </p:sp>
      <p:pic>
        <p:nvPicPr>
          <p:cNvPr id="3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663</Words>
  <Application>Microsoft Office PowerPoint</Application>
  <PresentationFormat>On-screen Show (4:3)</PresentationFormat>
  <Paragraphs>82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The  Cellular Components of the Blood By Mr. F. John Livingston, Tutor in Medical Laboratory Technology, B.Voc Degree Programs, American College -Community College, The American College, Madurai</vt:lpstr>
      <vt:lpstr>Formed Elements of the Blood</vt:lpstr>
      <vt:lpstr> Erythrocytes (RBCs) *  Biconcave Shape  *  1/3 Centre Pallor &amp; 2/3 Haemoglobinized area * Size: 7.5 micron mu diameter and 2.0 micron mu in thickness  </vt:lpstr>
      <vt:lpstr> Functions of Red Blood Cells </vt:lpstr>
      <vt:lpstr> Leukocytes</vt:lpstr>
      <vt:lpstr>Granulocytes: Neutrophils (Polymorphonuclear leukocytes) Neutrophil and Band form</vt:lpstr>
      <vt:lpstr>Granulocytes: Eosinophils </vt:lpstr>
      <vt:lpstr>Granulocytes: Basophils</vt:lpstr>
      <vt:lpstr>Agranulocytes: Lymphocyte</vt:lpstr>
      <vt:lpstr>Monocytes</vt:lpstr>
      <vt:lpstr>Platelets</vt:lpstr>
      <vt:lpstr>White Blood Cells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</dc:title>
  <dc:creator>ELCOT</dc:creator>
  <cp:lastModifiedBy>ELCOT</cp:lastModifiedBy>
  <cp:revision>128</cp:revision>
  <dcterms:created xsi:type="dcterms:W3CDTF">2020-07-31T11:33:16Z</dcterms:created>
  <dcterms:modified xsi:type="dcterms:W3CDTF">2020-08-01T16:37:15Z</dcterms:modified>
</cp:coreProperties>
</file>